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grandir Tight Bold" panose="020B0604020202020204" charset="-18"/>
      <p:regular r:id="rId10"/>
    </p:embeddedFont>
    <p:embeddedFont>
      <p:font typeface="Agrandir Tight Heavy" panose="020B0604020202020204" charset="-18"/>
      <p:regular r:id="rId11"/>
    </p:embeddedFont>
    <p:embeddedFont>
      <p:font typeface="Montserrat" panose="00000500000000000000" pitchFamily="2" charset="-18"/>
      <p:regular r:id="rId12"/>
    </p:embeddedFont>
    <p:embeddedFont>
      <p:font typeface="Montserrat Bold" panose="00000800000000000000" charset="-18"/>
      <p:regular r:id="rId13"/>
    </p:embeddedFont>
    <p:embeddedFont>
      <p:font typeface="Open Sans" panose="020B0606030504020204" pitchFamily="34" charset="0"/>
      <p:regular r:id="rId14"/>
    </p:embeddedFont>
    <p:embeddedFont>
      <p:font typeface="Open Sa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8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4.svg"/><Relationship Id="rId7" Type="http://schemas.openxmlformats.org/officeDocument/2006/relationships/image" Target="../media/image10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6.svg"/><Relationship Id="rId10" Type="http://schemas.openxmlformats.org/officeDocument/2006/relationships/hyperlink" Target="https://www.canva.com/design/DAHJc2UhOP8/x4TjevR8qYztL7GE-d9doA/edit" TargetMode="External"/><Relationship Id="rId4" Type="http://schemas.openxmlformats.org/officeDocument/2006/relationships/image" Target="../media/image5.svg"/><Relationship Id="rId9" Type="http://schemas.openxmlformats.org/officeDocument/2006/relationships/hyperlink" Target="https://genially.com/template/newspaper-presentatio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svg"/><Relationship Id="rId7" Type="http://schemas.openxmlformats.org/officeDocument/2006/relationships/image" Target="../media/image13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9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anva.com/design/DAHJkmUFwA8/SboQHUcmbpRGuy3vOapTSg/edit?ui=e30" TargetMode="Externa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9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 rot="-5400000">
            <a:off x="-634462" y="-1013740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>
            <a:off x="3823569" y="635644"/>
            <a:ext cx="10640862" cy="9015712"/>
          </a:xfrm>
          <a:custGeom>
            <a:avLst/>
            <a:gdLst/>
            <a:ahLst/>
            <a:cxnLst/>
            <a:rect l="l" t="t" r="r" b="b"/>
            <a:pathLst>
              <a:path w="10640862" h="9015712">
                <a:moveTo>
                  <a:pt x="0" y="0"/>
                </a:moveTo>
                <a:lnTo>
                  <a:pt x="10640862" y="0"/>
                </a:lnTo>
                <a:lnTo>
                  <a:pt x="10640862" y="9015712"/>
                </a:lnTo>
                <a:lnTo>
                  <a:pt x="0" y="90157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 rot="-5400000">
            <a:off x="11794203" y="4613722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6"/>
                </a:lnTo>
                <a:lnTo>
                  <a:pt x="0" y="7199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TextBox 6"/>
          <p:cNvSpPr txBox="1"/>
          <p:nvPr/>
        </p:nvSpPr>
        <p:spPr>
          <a:xfrm>
            <a:off x="5550687" y="4120194"/>
            <a:ext cx="7186626" cy="3130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8000" b="1" dirty="0">
                <a:solidFill>
                  <a:srgbClr val="FFFFFF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PROJECT-WORK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8200" y="3837011"/>
            <a:ext cx="217160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English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 rot="5400000">
            <a:off x="-30868" y="361461"/>
            <a:ext cx="832230" cy="1334479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5" name="Group 5"/>
          <p:cNvGrpSpPr/>
          <p:nvPr/>
        </p:nvGrpSpPr>
        <p:grpSpPr>
          <a:xfrm>
            <a:off x="385247" y="508672"/>
            <a:ext cx="1040056" cy="104005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2F29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87795" y="838504"/>
            <a:ext cx="434960" cy="380392"/>
          </a:xfrm>
          <a:custGeom>
            <a:avLst/>
            <a:gdLst/>
            <a:ahLst/>
            <a:cxnLst/>
            <a:rect l="l" t="t" r="r" b="b"/>
            <a:pathLst>
              <a:path w="434960" h="380392">
                <a:moveTo>
                  <a:pt x="0" y="0"/>
                </a:moveTo>
                <a:lnTo>
                  <a:pt x="434960" y="0"/>
                </a:lnTo>
                <a:lnTo>
                  <a:pt x="434960" y="380392"/>
                </a:lnTo>
                <a:lnTo>
                  <a:pt x="0" y="380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9" name="Freeform 9"/>
          <p:cNvSpPr/>
          <p:nvPr/>
        </p:nvSpPr>
        <p:spPr>
          <a:xfrm flipH="1" flipV="1">
            <a:off x="9421570" y="2374776"/>
            <a:ext cx="1532418" cy="5077288"/>
          </a:xfrm>
          <a:custGeom>
            <a:avLst/>
            <a:gdLst/>
            <a:ahLst/>
            <a:cxnLst/>
            <a:rect l="l" t="t" r="r" b="b"/>
            <a:pathLst>
              <a:path w="1532418" h="5077288">
                <a:moveTo>
                  <a:pt x="1532418" y="5077288"/>
                </a:moveTo>
                <a:lnTo>
                  <a:pt x="0" y="5077288"/>
                </a:lnTo>
                <a:lnTo>
                  <a:pt x="0" y="0"/>
                </a:lnTo>
                <a:lnTo>
                  <a:pt x="1532418" y="0"/>
                </a:lnTo>
                <a:lnTo>
                  <a:pt x="1532418" y="507728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0" name="Group 10"/>
          <p:cNvGrpSpPr/>
          <p:nvPr/>
        </p:nvGrpSpPr>
        <p:grpSpPr>
          <a:xfrm>
            <a:off x="10744232" y="1735456"/>
            <a:ext cx="6355929" cy="6355929"/>
            <a:chOff x="0" y="0"/>
            <a:chExt cx="3282950" cy="32829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2" name="Freeform 12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3" name="TextBox 13"/>
          <p:cNvSpPr txBox="1"/>
          <p:nvPr/>
        </p:nvSpPr>
        <p:spPr>
          <a:xfrm>
            <a:off x="1822736" y="70522"/>
            <a:ext cx="8000836" cy="340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641"/>
              </a:lnSpc>
            </a:pPr>
            <a:r>
              <a:rPr lang="en-US" sz="9029" b="1">
                <a:solidFill>
                  <a:srgbClr val="2F2F29"/>
                </a:solidFill>
                <a:latin typeface="Agrandir Tight Bold"/>
                <a:ea typeface="Agrandir Tight Bold"/>
                <a:cs typeface="Agrandir Tight Bold"/>
                <a:sym typeface="Agrandir Tight Bold"/>
              </a:rPr>
              <a:t>FUTURE TIMES 2045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22736" y="3852234"/>
            <a:ext cx="7598833" cy="5801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Here is your chance to be a journalist in the future!</a:t>
            </a:r>
          </a:p>
          <a:p>
            <a:pPr algn="l">
              <a:lnSpc>
                <a:spcPts val="3499"/>
              </a:lnSpc>
            </a:pPr>
            <a:endParaRPr lang="en-US" sz="2499" b="1" dirty="0">
              <a:solidFill>
                <a:srgbClr val="58554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Your task: 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You and your team have to b</a:t>
            </a:r>
            <a:r>
              <a:rPr lang="hu-HU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2499" dirty="0" err="1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ing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out the summer edition of your regional newspaper in the year 2045. </a:t>
            </a:r>
          </a:p>
          <a:p>
            <a:pPr algn="l">
              <a:lnSpc>
                <a:spcPts val="3499"/>
              </a:lnSpc>
            </a:pPr>
            <a:endParaRPr lang="en-US" sz="2499" dirty="0">
              <a:solidFill>
                <a:srgbClr val="58554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What do you think will happen in 20 years? How far has technology</a:t>
            </a:r>
            <a:r>
              <a:rPr lang="hu-HU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come? What events are happening? What problems will there be?</a:t>
            </a:r>
          </a:p>
          <a:p>
            <a:pPr algn="l">
              <a:lnSpc>
                <a:spcPts val="3499"/>
              </a:lnSpc>
            </a:pPr>
            <a:endParaRPr lang="en-US" sz="2499" dirty="0">
              <a:solidFill>
                <a:srgbClr val="58554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Write about it in your own digital new</a:t>
            </a:r>
            <a:r>
              <a:rPr lang="hu-HU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paper!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 rot="5400000">
            <a:off x="-30868" y="361461"/>
            <a:ext cx="832230" cy="1334479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5" name="Group 5"/>
          <p:cNvGrpSpPr/>
          <p:nvPr/>
        </p:nvGrpSpPr>
        <p:grpSpPr>
          <a:xfrm>
            <a:off x="385247" y="508672"/>
            <a:ext cx="1040056" cy="104005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2F29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87795" y="838504"/>
            <a:ext cx="434960" cy="380392"/>
          </a:xfrm>
          <a:custGeom>
            <a:avLst/>
            <a:gdLst/>
            <a:ahLst/>
            <a:cxnLst/>
            <a:rect l="l" t="t" r="r" b="b"/>
            <a:pathLst>
              <a:path w="434960" h="380392">
                <a:moveTo>
                  <a:pt x="0" y="0"/>
                </a:moveTo>
                <a:lnTo>
                  <a:pt x="434960" y="0"/>
                </a:lnTo>
                <a:lnTo>
                  <a:pt x="434960" y="380392"/>
                </a:lnTo>
                <a:lnTo>
                  <a:pt x="0" y="380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9" name="Freeform 9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0" name="Freeform 10"/>
          <p:cNvSpPr/>
          <p:nvPr/>
        </p:nvSpPr>
        <p:spPr>
          <a:xfrm>
            <a:off x="11851894" y="-54374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5"/>
                </a:lnTo>
                <a:lnTo>
                  <a:pt x="0" y="77465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1" name="Group 11"/>
          <p:cNvGrpSpPr/>
          <p:nvPr/>
        </p:nvGrpSpPr>
        <p:grpSpPr>
          <a:xfrm>
            <a:off x="9144000" y="1738692"/>
            <a:ext cx="6809644" cy="6809617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24931" r="-24931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95398" y="5897385"/>
            <a:ext cx="559278" cy="578201"/>
          </a:xfrm>
          <a:custGeom>
            <a:avLst/>
            <a:gdLst/>
            <a:ahLst/>
            <a:cxnLst/>
            <a:rect l="l" t="t" r="r" b="b"/>
            <a:pathLst>
              <a:path w="559278" h="578201">
                <a:moveTo>
                  <a:pt x="0" y="0"/>
                </a:moveTo>
                <a:lnTo>
                  <a:pt x="559279" y="0"/>
                </a:lnTo>
                <a:lnTo>
                  <a:pt x="559279" y="578201"/>
                </a:lnTo>
                <a:lnTo>
                  <a:pt x="0" y="57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4" name="TextBox 14"/>
          <p:cNvSpPr txBox="1"/>
          <p:nvPr/>
        </p:nvSpPr>
        <p:spPr>
          <a:xfrm>
            <a:off x="2710393" y="514654"/>
            <a:ext cx="5148516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>
                <a:solidFill>
                  <a:srgbClr val="2F2F29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How to?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2487" y="2217560"/>
            <a:ext cx="6765248" cy="3108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The platform you will use is </a:t>
            </a:r>
            <a:r>
              <a:rPr lang="en-US" sz="2499" b="1" u="sng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9" tooltip="https://genially.com/template/newspaper-presentation/"/>
              </a:rPr>
              <a:t>Genially.com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There, you will find a template that is ready to be used!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If you want, you can make changes!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You will also get a</a:t>
            </a:r>
            <a:r>
              <a:rPr lang="en-US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99" b="1" u="sng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10" tooltip="https://www.canva.com/design/DAHJc2UhOP8/x4TjevR8qYztL7GE-d9doA/edit"/>
              </a:rPr>
              <a:t>project worksheet</a:t>
            </a:r>
            <a:r>
              <a:rPr lang="en-US" sz="2499" b="1" dirty="0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that helps you organize the newspaper and keep track on your tasks.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76454" y="5951535"/>
            <a:ext cx="441827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Brainstorm article topics</a:t>
            </a:r>
          </a:p>
        </p:txBody>
      </p:sp>
      <p:sp>
        <p:nvSpPr>
          <p:cNvPr id="17" name="Freeform 17"/>
          <p:cNvSpPr/>
          <p:nvPr/>
        </p:nvSpPr>
        <p:spPr>
          <a:xfrm>
            <a:off x="1595398" y="6913736"/>
            <a:ext cx="559278" cy="578201"/>
          </a:xfrm>
          <a:custGeom>
            <a:avLst/>
            <a:gdLst/>
            <a:ahLst/>
            <a:cxnLst/>
            <a:rect l="l" t="t" r="r" b="b"/>
            <a:pathLst>
              <a:path w="559278" h="578201">
                <a:moveTo>
                  <a:pt x="0" y="0"/>
                </a:moveTo>
                <a:lnTo>
                  <a:pt x="559279" y="0"/>
                </a:lnTo>
                <a:lnTo>
                  <a:pt x="559279" y="578201"/>
                </a:lnTo>
                <a:lnTo>
                  <a:pt x="0" y="57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8" name="TextBox 18"/>
          <p:cNvSpPr txBox="1"/>
          <p:nvPr/>
        </p:nvSpPr>
        <p:spPr>
          <a:xfrm>
            <a:off x="2476454" y="6967887"/>
            <a:ext cx="391769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Think about the layout</a:t>
            </a:r>
          </a:p>
        </p:txBody>
      </p:sp>
      <p:sp>
        <p:nvSpPr>
          <p:cNvPr id="19" name="Freeform 19"/>
          <p:cNvSpPr/>
          <p:nvPr/>
        </p:nvSpPr>
        <p:spPr>
          <a:xfrm>
            <a:off x="1595398" y="7930087"/>
            <a:ext cx="559278" cy="578201"/>
          </a:xfrm>
          <a:custGeom>
            <a:avLst/>
            <a:gdLst/>
            <a:ahLst/>
            <a:cxnLst/>
            <a:rect l="l" t="t" r="r" b="b"/>
            <a:pathLst>
              <a:path w="559278" h="578201">
                <a:moveTo>
                  <a:pt x="0" y="0"/>
                </a:moveTo>
                <a:lnTo>
                  <a:pt x="559279" y="0"/>
                </a:lnTo>
                <a:lnTo>
                  <a:pt x="559279" y="578202"/>
                </a:lnTo>
                <a:lnTo>
                  <a:pt x="0" y="578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20" name="TextBox 20"/>
          <p:cNvSpPr txBox="1"/>
          <p:nvPr/>
        </p:nvSpPr>
        <p:spPr>
          <a:xfrm>
            <a:off x="2476454" y="7984238"/>
            <a:ext cx="666754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Fill out your project worksheet</a:t>
            </a:r>
          </a:p>
        </p:txBody>
      </p:sp>
      <p:sp>
        <p:nvSpPr>
          <p:cNvPr id="21" name="Freeform 21"/>
          <p:cNvSpPr/>
          <p:nvPr/>
        </p:nvSpPr>
        <p:spPr>
          <a:xfrm>
            <a:off x="1595398" y="8860714"/>
            <a:ext cx="559278" cy="578201"/>
          </a:xfrm>
          <a:custGeom>
            <a:avLst/>
            <a:gdLst/>
            <a:ahLst/>
            <a:cxnLst/>
            <a:rect l="l" t="t" r="r" b="b"/>
            <a:pathLst>
              <a:path w="559278" h="578201">
                <a:moveTo>
                  <a:pt x="0" y="0"/>
                </a:moveTo>
                <a:lnTo>
                  <a:pt x="559279" y="0"/>
                </a:lnTo>
                <a:lnTo>
                  <a:pt x="559279" y="578201"/>
                </a:lnTo>
                <a:lnTo>
                  <a:pt x="0" y="57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22" name="TextBox 22"/>
          <p:cNvSpPr txBox="1"/>
          <p:nvPr/>
        </p:nvSpPr>
        <p:spPr>
          <a:xfrm>
            <a:off x="2476454" y="8914864"/>
            <a:ext cx="441827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Assign roles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 rot="5400000">
            <a:off x="-30868" y="361461"/>
            <a:ext cx="832230" cy="1334479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6" name="Group 6"/>
          <p:cNvGrpSpPr/>
          <p:nvPr/>
        </p:nvGrpSpPr>
        <p:grpSpPr>
          <a:xfrm>
            <a:off x="385247" y="508672"/>
            <a:ext cx="1040056" cy="10400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2F29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87795" y="838504"/>
            <a:ext cx="434960" cy="380392"/>
          </a:xfrm>
          <a:custGeom>
            <a:avLst/>
            <a:gdLst/>
            <a:ahLst/>
            <a:cxnLst/>
            <a:rect l="l" t="t" r="r" b="b"/>
            <a:pathLst>
              <a:path w="434960" h="380392">
                <a:moveTo>
                  <a:pt x="0" y="0"/>
                </a:moveTo>
                <a:lnTo>
                  <a:pt x="434960" y="0"/>
                </a:lnTo>
                <a:lnTo>
                  <a:pt x="434960" y="380392"/>
                </a:lnTo>
                <a:lnTo>
                  <a:pt x="0" y="380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0" name="Freeform 10"/>
          <p:cNvSpPr/>
          <p:nvPr/>
        </p:nvSpPr>
        <p:spPr>
          <a:xfrm>
            <a:off x="11851894" y="-54374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5"/>
                </a:lnTo>
                <a:lnTo>
                  <a:pt x="0" y="77465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1" name="Group 11"/>
          <p:cNvGrpSpPr/>
          <p:nvPr/>
        </p:nvGrpSpPr>
        <p:grpSpPr>
          <a:xfrm>
            <a:off x="8800701" y="-903672"/>
            <a:ext cx="7296523" cy="7296494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39086" r="-39086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478550" y="3860739"/>
            <a:ext cx="4278467" cy="4278450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51948" r="-22723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425303" y="2276923"/>
            <a:ext cx="5966009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>
                <a:solidFill>
                  <a:srgbClr val="2F2F29"/>
                </a:solidFill>
                <a:latin typeface="Agrandir Tight Bold"/>
                <a:ea typeface="Agrandir Tight Bold"/>
                <a:cs typeface="Agrandir Tight Bold"/>
                <a:sym typeface="Agrandir Tight Bold"/>
              </a:rPr>
              <a:t>Requirement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5303" y="3822639"/>
            <a:ext cx="6883759" cy="535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Everybody has to write one article (=1 newspaper page)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There has to be some kind of visual (picture,</a:t>
            </a:r>
            <a:r>
              <a:rPr lang="hu-HU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graph,...)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The newspaper has to have 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- a frontpage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- an index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- a last page with the 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  group members and 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  their assigned roles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The filled out project worksheet (keep your deadlines in mind!!</a:t>
            </a:r>
            <a:r>
              <a:rPr lang="hu-HU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lang="en-US" sz="2499" dirty="0">
              <a:solidFill>
                <a:srgbClr val="58554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2F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 rot="5400000">
            <a:off x="-30868" y="361461"/>
            <a:ext cx="832230" cy="1334479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6" name="Group 6"/>
          <p:cNvGrpSpPr/>
          <p:nvPr/>
        </p:nvGrpSpPr>
        <p:grpSpPr>
          <a:xfrm>
            <a:off x="385247" y="508672"/>
            <a:ext cx="1040056" cy="10400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A6A6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87795" y="838504"/>
            <a:ext cx="434960" cy="380392"/>
          </a:xfrm>
          <a:custGeom>
            <a:avLst/>
            <a:gdLst/>
            <a:ahLst/>
            <a:cxnLst/>
            <a:rect l="l" t="t" r="r" b="b"/>
            <a:pathLst>
              <a:path w="434960" h="380392">
                <a:moveTo>
                  <a:pt x="0" y="0"/>
                </a:moveTo>
                <a:lnTo>
                  <a:pt x="434960" y="0"/>
                </a:lnTo>
                <a:lnTo>
                  <a:pt x="434960" y="380392"/>
                </a:lnTo>
                <a:lnTo>
                  <a:pt x="0" y="380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0" name="Group 10"/>
          <p:cNvGrpSpPr/>
          <p:nvPr/>
        </p:nvGrpSpPr>
        <p:grpSpPr>
          <a:xfrm>
            <a:off x="-5451155" y="2126566"/>
            <a:ext cx="12712859" cy="6356429"/>
            <a:chOff x="0" y="0"/>
            <a:chExt cx="6350000" cy="317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3175000"/>
            </a:xfrm>
            <a:custGeom>
              <a:avLst/>
              <a:gdLst/>
              <a:ahLst/>
              <a:cxnLst/>
              <a:rect l="l" t="t" r="r" b="b"/>
              <a:pathLst>
                <a:path w="6350000" h="3175000">
                  <a:moveTo>
                    <a:pt x="0" y="2286000"/>
                  </a:moveTo>
                  <a:lnTo>
                    <a:pt x="0" y="889000"/>
                  </a:lnTo>
                  <a:cubicBezTo>
                    <a:pt x="0" y="397510"/>
                    <a:pt x="397510" y="0"/>
                    <a:pt x="889000" y="0"/>
                  </a:cubicBezTo>
                  <a:lnTo>
                    <a:pt x="5461000" y="0"/>
                  </a:lnTo>
                  <a:cubicBezTo>
                    <a:pt x="5952490" y="0"/>
                    <a:pt x="6350000" y="397510"/>
                    <a:pt x="6350000" y="889000"/>
                  </a:cubicBezTo>
                  <a:lnTo>
                    <a:pt x="6350000" y="2286000"/>
                  </a:lnTo>
                  <a:cubicBezTo>
                    <a:pt x="6350000" y="2777490"/>
                    <a:pt x="5952490" y="3175000"/>
                    <a:pt x="5461000" y="3175000"/>
                  </a:cubicBezTo>
                  <a:lnTo>
                    <a:pt x="889000" y="3175000"/>
                  </a:lnTo>
                  <a:cubicBezTo>
                    <a:pt x="397510" y="3175000"/>
                    <a:pt x="0" y="2777490"/>
                    <a:pt x="0" y="2286000"/>
                  </a:cubicBezTo>
                  <a:close/>
                </a:path>
              </a:pathLst>
            </a:custGeom>
            <a:blipFill>
              <a:blip r:embed="rId6"/>
              <a:stretch>
                <a:fillRect t="-16625" b="-16625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261704" y="69166"/>
            <a:ext cx="9040536" cy="262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The different parts of this project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36101" y="3272741"/>
            <a:ext cx="6789035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A6A6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Today</a:t>
            </a:r>
            <a:r>
              <a:rPr lang="en-US" sz="2499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: Brainstorm first ideas, topics, designs and assign the different roles. Fill out the project worksheet!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1666" y="2863166"/>
            <a:ext cx="882536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08803" y="3196541"/>
            <a:ext cx="901303" cy="48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Part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36101" y="4818333"/>
            <a:ext cx="6391962" cy="2084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5"/>
              </a:lnSpc>
            </a:pPr>
            <a:r>
              <a:rPr lang="en-US" sz="2353" b="1" dirty="0">
                <a:solidFill>
                  <a:srgbClr val="A6A6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 home: </a:t>
            </a:r>
            <a:r>
              <a:rPr lang="en-US" sz="2353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Write your article and design it on the platform. Keep your teacher </a:t>
            </a:r>
            <a:r>
              <a:rPr lang="hu-HU" sz="2353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2353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n the loop and communicate with your group! Also: don’t forget your roles (e.g.: editor in chief, copy editor,...)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81666" y="4418283"/>
            <a:ext cx="882536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B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08803" y="4751658"/>
            <a:ext cx="901303" cy="48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Part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36101" y="7135491"/>
            <a:ext cx="6789035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A6A6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2nd lesson:</a:t>
            </a:r>
            <a:r>
              <a:rPr lang="en-US" sz="2499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 Get together and look over your newspaper. Is everything clear? Prepare for your presentation and the </a:t>
            </a:r>
            <a:r>
              <a:rPr lang="en-US" sz="2499" b="1">
                <a:gradFill>
                  <a:gsLst>
                    <a:gs pos="0">
                      <a:srgbClr val="FFDE59">
                        <a:alpha val="100000"/>
                      </a:srgbClr>
                    </a:gs>
                    <a:gs pos="100000">
                      <a:srgbClr val="FF914D">
                        <a:alpha val="100000"/>
                      </a:srgbClr>
                    </a:gs>
                  </a:gsLst>
                  <a:lin ang="0"/>
                </a:gradFill>
                <a:latin typeface="Montserrat Bold"/>
                <a:ea typeface="Montserrat Bold"/>
                <a:cs typeface="Montserrat Bold"/>
                <a:sym typeface="Montserrat Bold"/>
              </a:rPr>
              <a:t>Awards</a:t>
            </a:r>
            <a:r>
              <a:rPr lang="en-US" sz="2499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98333" y="6725916"/>
            <a:ext cx="1049202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C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08803" y="7059291"/>
            <a:ext cx="901303" cy="48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 b="1">
                <a:solidFill>
                  <a:srgbClr val="F2F2F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Part</a:t>
            </a:r>
          </a:p>
        </p:txBody>
      </p:sp>
      <p:sp>
        <p:nvSpPr>
          <p:cNvPr id="22" name="Freeform 22"/>
          <p:cNvSpPr/>
          <p:nvPr/>
        </p:nvSpPr>
        <p:spPr>
          <a:xfrm>
            <a:off x="5510284" y="8291191"/>
            <a:ext cx="4997038" cy="4233854"/>
          </a:xfrm>
          <a:custGeom>
            <a:avLst/>
            <a:gdLst/>
            <a:ahLst/>
            <a:cxnLst/>
            <a:rect l="l" t="t" r="r" b="b"/>
            <a:pathLst>
              <a:path w="4997038" h="4233854">
                <a:moveTo>
                  <a:pt x="0" y="0"/>
                </a:moveTo>
                <a:lnTo>
                  <a:pt x="4997038" y="0"/>
                </a:lnTo>
                <a:lnTo>
                  <a:pt x="4997038" y="4233854"/>
                </a:lnTo>
                <a:lnTo>
                  <a:pt x="0" y="42338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23" name="TextBox 23"/>
          <p:cNvSpPr txBox="1"/>
          <p:nvPr/>
        </p:nvSpPr>
        <p:spPr>
          <a:xfrm>
            <a:off x="5788261" y="9242505"/>
            <a:ext cx="4441084" cy="752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7"/>
              </a:lnSpc>
            </a:pPr>
            <a:r>
              <a:rPr lang="en-US" sz="2198" b="1">
                <a:solidFill>
                  <a:srgbClr val="1A1A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TIPP: A messenger/whatsapp group might be practical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51789" y="4238081"/>
            <a:ext cx="14714306" cy="5020219"/>
            <a:chOff x="0" y="0"/>
            <a:chExt cx="19619075" cy="669362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4395" b="24395"/>
            <a:stretch>
              <a:fillRect/>
            </a:stretch>
          </p:blipFill>
          <p:spPr>
            <a:xfrm>
              <a:off x="0" y="0"/>
              <a:ext cx="19619075" cy="6693626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Freeform 6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7" name="TextBox 7"/>
          <p:cNvSpPr txBox="1"/>
          <p:nvPr/>
        </p:nvSpPr>
        <p:spPr>
          <a:xfrm>
            <a:off x="4401947" y="704850"/>
            <a:ext cx="9484107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gradFill>
                  <a:gsLst>
                    <a:gs pos="0">
                      <a:srgbClr val="FFDE59">
                        <a:alpha val="100000"/>
                      </a:srgbClr>
                    </a:gs>
                    <a:gs pos="100000">
                      <a:srgbClr val="FF914D">
                        <a:alpha val="100000"/>
                      </a:srgbClr>
                    </a:gs>
                  </a:gsLst>
                  <a:lin ang="0"/>
                </a:gradFill>
                <a:latin typeface="Agrandir Tight Heavy"/>
                <a:ea typeface="Agrandir Tight Heavy"/>
                <a:cs typeface="Agrandir Tight Heavy"/>
                <a:sym typeface="Agrandir Tight Heavy"/>
              </a:rPr>
              <a:t>At the End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78378" y="2674313"/>
            <a:ext cx="13931245" cy="1313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You</a:t>
            </a:r>
            <a:r>
              <a:rPr lang="hu-HU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’</a:t>
            </a:r>
            <a:r>
              <a:rPr lang="en-US" sz="2499" dirty="0" err="1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ll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get an </a:t>
            </a:r>
            <a:r>
              <a:rPr lang="en-US" sz="2499" u="sng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  <a:hlinkClick r:id="rId5" tooltip="https://www.canva.com/design/DAHJkmUFwA8/SboQHUcmbpRGuy3vOapTSg/edit?ui=e30"/>
              </a:rPr>
              <a:t>evaluation sheet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 and get the chance to rate the group’s newspapers.</a:t>
            </a:r>
          </a:p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At the end, the different groups will be nominated for 3 different Prizes. </a:t>
            </a:r>
          </a:p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Who will win which? Let</a:t>
            </a:r>
            <a:r>
              <a:rPr lang="hu-HU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’</a:t>
            </a:r>
            <a:r>
              <a:rPr lang="en-US" sz="2499" dirty="0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s find out!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 rot="5400000">
            <a:off x="-30868" y="361461"/>
            <a:ext cx="832230" cy="1334479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6" name="Group 6"/>
          <p:cNvGrpSpPr/>
          <p:nvPr/>
        </p:nvGrpSpPr>
        <p:grpSpPr>
          <a:xfrm>
            <a:off x="385247" y="508672"/>
            <a:ext cx="1040056" cy="10400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2F29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87795" y="838504"/>
            <a:ext cx="434960" cy="380392"/>
          </a:xfrm>
          <a:custGeom>
            <a:avLst/>
            <a:gdLst/>
            <a:ahLst/>
            <a:cxnLst/>
            <a:rect l="l" t="t" r="r" b="b"/>
            <a:pathLst>
              <a:path w="434960" h="380392">
                <a:moveTo>
                  <a:pt x="0" y="0"/>
                </a:moveTo>
                <a:lnTo>
                  <a:pt x="434960" y="0"/>
                </a:lnTo>
                <a:lnTo>
                  <a:pt x="434960" y="380392"/>
                </a:lnTo>
                <a:lnTo>
                  <a:pt x="0" y="380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0" name="Freeform 10"/>
          <p:cNvSpPr/>
          <p:nvPr/>
        </p:nvSpPr>
        <p:spPr>
          <a:xfrm>
            <a:off x="1992609" y="1517954"/>
            <a:ext cx="1086890" cy="590997"/>
          </a:xfrm>
          <a:custGeom>
            <a:avLst/>
            <a:gdLst/>
            <a:ahLst/>
            <a:cxnLst/>
            <a:rect l="l" t="t" r="r" b="b"/>
            <a:pathLst>
              <a:path w="1086890" h="590997">
                <a:moveTo>
                  <a:pt x="0" y="0"/>
                </a:moveTo>
                <a:lnTo>
                  <a:pt x="1086890" y="0"/>
                </a:lnTo>
                <a:lnTo>
                  <a:pt x="1086890" y="590996"/>
                </a:lnTo>
                <a:lnTo>
                  <a:pt x="0" y="590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>
          <a:xfrm>
            <a:off x="10470265" y="1558806"/>
            <a:ext cx="1086890" cy="590997"/>
          </a:xfrm>
          <a:custGeom>
            <a:avLst/>
            <a:gdLst/>
            <a:ahLst/>
            <a:cxnLst/>
            <a:rect l="l" t="t" r="r" b="b"/>
            <a:pathLst>
              <a:path w="1086890" h="590997">
                <a:moveTo>
                  <a:pt x="0" y="0"/>
                </a:moveTo>
                <a:lnTo>
                  <a:pt x="1086890" y="0"/>
                </a:lnTo>
                <a:lnTo>
                  <a:pt x="1086890" y="590996"/>
                </a:lnTo>
                <a:lnTo>
                  <a:pt x="0" y="590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2" name="Freeform 12"/>
          <p:cNvSpPr/>
          <p:nvPr/>
        </p:nvSpPr>
        <p:spPr>
          <a:xfrm>
            <a:off x="1992609" y="4000351"/>
            <a:ext cx="1086890" cy="590997"/>
          </a:xfrm>
          <a:custGeom>
            <a:avLst/>
            <a:gdLst/>
            <a:ahLst/>
            <a:cxnLst/>
            <a:rect l="l" t="t" r="r" b="b"/>
            <a:pathLst>
              <a:path w="1086890" h="590997">
                <a:moveTo>
                  <a:pt x="0" y="0"/>
                </a:moveTo>
                <a:lnTo>
                  <a:pt x="1086890" y="0"/>
                </a:lnTo>
                <a:lnTo>
                  <a:pt x="1086890" y="590997"/>
                </a:lnTo>
                <a:lnTo>
                  <a:pt x="0" y="590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3" name="Freeform 13"/>
          <p:cNvSpPr/>
          <p:nvPr/>
        </p:nvSpPr>
        <p:spPr>
          <a:xfrm>
            <a:off x="10470265" y="4041203"/>
            <a:ext cx="1086890" cy="590997"/>
          </a:xfrm>
          <a:custGeom>
            <a:avLst/>
            <a:gdLst/>
            <a:ahLst/>
            <a:cxnLst/>
            <a:rect l="l" t="t" r="r" b="b"/>
            <a:pathLst>
              <a:path w="1086890" h="590997">
                <a:moveTo>
                  <a:pt x="0" y="0"/>
                </a:moveTo>
                <a:lnTo>
                  <a:pt x="1086890" y="0"/>
                </a:lnTo>
                <a:lnTo>
                  <a:pt x="1086890" y="590997"/>
                </a:lnTo>
                <a:lnTo>
                  <a:pt x="0" y="590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4" name="TextBox 14"/>
          <p:cNvSpPr txBox="1"/>
          <p:nvPr/>
        </p:nvSpPr>
        <p:spPr>
          <a:xfrm>
            <a:off x="4794752" y="6438208"/>
            <a:ext cx="9484107" cy="262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2F2F29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Most importantly: H</a:t>
            </a:r>
            <a:r>
              <a:rPr lang="en-US" sz="6999" b="1">
                <a:solidFill>
                  <a:srgbClr val="FF66C4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A</a:t>
            </a:r>
            <a:r>
              <a:rPr lang="en-US" sz="6999" b="1">
                <a:solidFill>
                  <a:srgbClr val="5170FF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V</a:t>
            </a:r>
            <a:r>
              <a:rPr lang="en-US" sz="6999" b="1">
                <a:solidFill>
                  <a:srgbClr val="C1FF72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E </a:t>
            </a:r>
            <a:r>
              <a:rPr lang="en-US" sz="6999" b="1">
                <a:solidFill>
                  <a:srgbClr val="2F2F29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  </a:t>
            </a:r>
            <a:r>
              <a:rPr lang="en-US" sz="6999" b="1">
                <a:solidFill>
                  <a:srgbClr val="FF3131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F</a:t>
            </a:r>
            <a:r>
              <a:rPr lang="en-US" sz="6999" b="1">
                <a:solidFill>
                  <a:srgbClr val="D9D9D9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U</a:t>
            </a:r>
            <a:r>
              <a:rPr lang="en-US" sz="6999" b="1">
                <a:solidFill>
                  <a:srgbClr val="FFDE59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92609" y="2374358"/>
            <a:ext cx="6789035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Use catchy headlines to attract readers’ attention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70265" y="2415210"/>
            <a:ext cx="6789035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Use strong future expressions: will, might, could, may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92609" y="4856755"/>
            <a:ext cx="6789035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Think like real journalists: inform, entertain, and surprise your audience.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70265" y="4897607"/>
            <a:ext cx="6789035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Don’t copy information — create your own ideas!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07257" y="800404"/>
            <a:ext cx="6789035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Some Advice: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97476" y="7911408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6"/>
                </a:lnTo>
                <a:lnTo>
                  <a:pt x="0" y="7746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>
            <a:off x="10953988" y="8761586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Freeform 4"/>
          <p:cNvSpPr/>
          <p:nvPr/>
        </p:nvSpPr>
        <p:spPr>
          <a:xfrm>
            <a:off x="-1580007" y="1218896"/>
            <a:ext cx="9142965" cy="7746585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0" y="0"/>
                </a:moveTo>
                <a:lnTo>
                  <a:pt x="9142965" y="0"/>
                </a:lnTo>
                <a:lnTo>
                  <a:pt x="9142965" y="7746585"/>
                </a:lnTo>
                <a:lnTo>
                  <a:pt x="0" y="77465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Freeform 5"/>
          <p:cNvSpPr/>
          <p:nvPr/>
        </p:nvSpPr>
        <p:spPr>
          <a:xfrm rot="1569710">
            <a:off x="-1502135" y="9031897"/>
            <a:ext cx="6649743" cy="7199525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Freeform 6"/>
          <p:cNvSpPr/>
          <p:nvPr/>
        </p:nvSpPr>
        <p:spPr>
          <a:xfrm rot="5400000">
            <a:off x="-30868" y="361461"/>
            <a:ext cx="832230" cy="1334479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385247" y="508672"/>
            <a:ext cx="1040056" cy="104005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F2F29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87795" y="838504"/>
            <a:ext cx="434960" cy="380392"/>
          </a:xfrm>
          <a:custGeom>
            <a:avLst/>
            <a:gdLst/>
            <a:ahLst/>
            <a:cxnLst/>
            <a:rect l="l" t="t" r="r" b="b"/>
            <a:pathLst>
              <a:path w="434960" h="380392">
                <a:moveTo>
                  <a:pt x="0" y="0"/>
                </a:moveTo>
                <a:lnTo>
                  <a:pt x="434960" y="0"/>
                </a:lnTo>
                <a:lnTo>
                  <a:pt x="434960" y="380392"/>
                </a:lnTo>
                <a:lnTo>
                  <a:pt x="0" y="380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1" name="TextBox 11"/>
          <p:cNvSpPr txBox="1"/>
          <p:nvPr/>
        </p:nvSpPr>
        <p:spPr>
          <a:xfrm>
            <a:off x="1892537" y="5194784"/>
            <a:ext cx="4179548" cy="262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>
                <a:solidFill>
                  <a:srgbClr val="FFFFFF"/>
                </a:solidFill>
                <a:latin typeface="Agrandir Tight Heavy"/>
                <a:ea typeface="Agrandir Tight Heavy"/>
                <a:cs typeface="Agrandir Tight Heavy"/>
                <a:sym typeface="Agrandir Tight Heavy"/>
              </a:rPr>
              <a:t>After the project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74914" y="4563137"/>
            <a:ext cx="8159770" cy="2370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5"/>
              </a:lnSpc>
            </a:pPr>
            <a:r>
              <a:rPr lang="en-US" sz="3425">
                <a:solidFill>
                  <a:srgbClr val="585541"/>
                </a:solidFill>
                <a:latin typeface="Montserrat"/>
                <a:ea typeface="Montserrat"/>
                <a:cs typeface="Montserrat"/>
                <a:sym typeface="Montserrat"/>
              </a:rPr>
              <a:t>The Genially links will be emailed to parents, posted on the school website and shared via a QR code gallery in the school hallway.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050075" y="-1603790"/>
            <a:ext cx="6809644" cy="6809617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574914" y="3757299"/>
            <a:ext cx="8159770" cy="570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5"/>
              </a:lnSpc>
            </a:pPr>
            <a:r>
              <a:rPr lang="en-US" sz="3425" b="1">
                <a:solidFill>
                  <a:srgbClr val="5855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share our project!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457</Words>
  <Application>Microsoft Office PowerPoint</Application>
  <PresentationFormat>Custom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Agrandir Tight Bold</vt:lpstr>
      <vt:lpstr>Arial</vt:lpstr>
      <vt:lpstr>Open Sans Bold</vt:lpstr>
      <vt:lpstr>Open Sans</vt:lpstr>
      <vt:lpstr>Montserrat Bold</vt:lpstr>
      <vt:lpstr>Montserrat</vt:lpstr>
      <vt:lpstr>Agrandir Tight Heavy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</dc:title>
  <cp:lastModifiedBy>JuliaV</cp:lastModifiedBy>
  <cp:revision>2</cp:revision>
  <dcterms:created xsi:type="dcterms:W3CDTF">2006-08-16T00:00:00Z</dcterms:created>
  <dcterms:modified xsi:type="dcterms:W3CDTF">2026-05-19T09:39:53Z</dcterms:modified>
  <dc:identifier>DAHJiASk4Og</dc:identifier>
</cp:coreProperties>
</file>